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60" r:id="rId4"/>
    <p:sldId id="259"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 id="298" r:id="rId43"/>
    <p:sldId id="299" r:id="rId44"/>
    <p:sldId id="300" r:id="rId45"/>
    <p:sldId id="301" r:id="rId46"/>
    <p:sldId id="302" r:id="rId47"/>
    <p:sldId id="303" r:id="rId48"/>
    <p:sldId id="304" r:id="rId49"/>
    <p:sldId id="305" r:id="rId50"/>
    <p:sldId id="306" r:id="rId5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591" autoAdjust="0"/>
    <p:restoredTop sz="94660"/>
  </p:normalViewPr>
  <p:slideViewPr>
    <p:cSldViewPr snapToGrid="0">
      <p:cViewPr varScale="1">
        <p:scale>
          <a:sx n="49" d="100"/>
          <a:sy n="49" d="100"/>
        </p:scale>
        <p:origin x="91" y="749"/>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B61BEF0D-F0BB-DE4B-95CE-6DB70DBA9567}" type="datetimeFigureOut">
              <a:rPr lang="en-US" dirty="0"/>
              <a:pPr/>
              <a:t>9/12/2021</a:t>
            </a:fld>
            <a:endParaRPr lang="en-US" dirty="0"/>
          </a:p>
        </p:txBody>
      </p:sp>
      <p:sp>
        <p:nvSpPr>
          <p:cNvPr id="5" name="Footer Placeholder 4"/>
          <p:cNvSpPr>
            <a:spLocks noGrp="1"/>
          </p:cNvSpPr>
          <p:nvPr>
            <p:ph type="ftr" sz="quarter" idx="11"/>
          </p:nvPr>
        </p:nvSpPr>
        <p:spPr>
          <a:xfrm>
            <a:off x="3962399" y="5870575"/>
            <a:ext cx="4893958" cy="377825"/>
          </a:xfrm>
        </p:spPr>
        <p:txBody>
          <a:bodyPr/>
          <a:lstStyle/>
          <a:p>
            <a:endParaRPr lang="en-US" dirty="0"/>
          </a:p>
        </p:txBody>
      </p:sp>
      <p:sp>
        <p:nvSpPr>
          <p:cNvPr id="6" name="Slide Number Placeholder 5"/>
          <p:cNvSpPr>
            <a:spLocks noGrp="1"/>
          </p:cNvSpPr>
          <p:nvPr>
            <p:ph type="sldNum" sz="quarter" idx="12"/>
          </p:nvPr>
        </p:nvSpPr>
        <p:spPr>
          <a:xfrm>
            <a:off x="10608958" y="5870575"/>
            <a:ext cx="551167" cy="377825"/>
          </a:xfrm>
        </p:spPr>
        <p:txBody>
          <a:bodyPr/>
          <a:lstStyle/>
          <a:p>
            <a:fld id="{D57F1E4F-1CFF-5643-939E-217C01CDF565}"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9/12/2021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9/12/2021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9/12/2021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9/12/2021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9/12/2021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9/12/2021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9/12/2021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9/12/2021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9/12/2021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9/12/2021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9/12/2021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9/12/2021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9/12/2021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B61BEF0D-F0BB-DE4B-95CE-6DB70DBA9567}" type="datetimeFigureOut">
              <a:rPr lang="en-US" dirty="0"/>
              <a:pPr/>
              <a:t>9/12/2021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9/12/2021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9/12/2021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9/12/2021</a:t>
            </a:fld>
            <a:endParaRPr lang="en-US"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hyperlink" Target="https://zero.webappsecurity.com/"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hyperlink" Target="https://httpd.apache.org/download.cgi"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D297A6-1DA7-4A54-9C76-E869C3FFFD26}"/>
              </a:ext>
            </a:extLst>
          </p:cNvPr>
          <p:cNvSpPr>
            <a:spLocks noGrp="1"/>
          </p:cNvSpPr>
          <p:nvPr>
            <p:ph type="ctrTitle"/>
          </p:nvPr>
        </p:nvSpPr>
        <p:spPr/>
        <p:txBody>
          <a:bodyPr/>
          <a:lstStyle/>
          <a:p>
            <a:r>
              <a:rPr lang="en-US" dirty="0"/>
              <a:t> report of task 2 cybersecurity internship   </a:t>
            </a:r>
            <a:endParaRPr lang="en-IN" dirty="0"/>
          </a:p>
        </p:txBody>
      </p:sp>
      <p:sp>
        <p:nvSpPr>
          <p:cNvPr id="3" name="Subtitle 2">
            <a:extLst>
              <a:ext uri="{FF2B5EF4-FFF2-40B4-BE49-F238E27FC236}">
                <a16:creationId xmlns:a16="http://schemas.microsoft.com/office/drawing/2014/main" id="{260CE9F1-90CD-436C-983F-0DB6A0F78CF8}"/>
              </a:ext>
            </a:extLst>
          </p:cNvPr>
          <p:cNvSpPr>
            <a:spLocks noGrp="1"/>
          </p:cNvSpPr>
          <p:nvPr>
            <p:ph type="subTitle" idx="1"/>
          </p:nvPr>
        </p:nvSpPr>
        <p:spPr/>
        <p:txBody>
          <a:bodyPr/>
          <a:lstStyle/>
          <a:p>
            <a:r>
              <a:rPr lang="en-US" dirty="0"/>
              <a:t>Internship studio</a:t>
            </a:r>
          </a:p>
          <a:p>
            <a:r>
              <a:rPr lang="en-US" dirty="0"/>
              <a:t>Creator name: Avirup pal</a:t>
            </a:r>
            <a:endParaRPr lang="en-IN" dirty="0"/>
          </a:p>
        </p:txBody>
      </p:sp>
    </p:spTree>
    <p:extLst>
      <p:ext uri="{BB962C8B-B14F-4D97-AF65-F5344CB8AC3E}">
        <p14:creationId xmlns:p14="http://schemas.microsoft.com/office/powerpoint/2010/main" val="5969663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4C33D8-5E97-48A7-868E-CF34EBB495D1}"/>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F626E9FB-62A8-4EF2-BA06-5B4CC70692A8}"/>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E762E3DA-2DF1-4965-A7C5-D04E637FA8BF}"/>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9062441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621286-3BDE-4A7E-A0F4-D992FA963E08}"/>
              </a:ext>
            </a:extLst>
          </p:cNvPr>
          <p:cNvSpPr>
            <a:spLocks noGrp="1"/>
          </p:cNvSpPr>
          <p:nvPr>
            <p:ph type="title"/>
          </p:nvPr>
        </p:nvSpPr>
        <p:spPr/>
        <p:txBody>
          <a:bodyPr/>
          <a:lstStyle/>
          <a:p>
            <a:endParaRPr lang="en-IN"/>
          </a:p>
        </p:txBody>
      </p:sp>
      <p:pic>
        <p:nvPicPr>
          <p:cNvPr id="4" name="Content Placeholder 3">
            <a:extLst>
              <a:ext uri="{FF2B5EF4-FFF2-40B4-BE49-F238E27FC236}">
                <a16:creationId xmlns:a16="http://schemas.microsoft.com/office/drawing/2014/main" id="{DF26543E-F27E-40A5-BAC4-C5F4B132C373}"/>
              </a:ext>
            </a:extLst>
          </p:cNvPr>
          <p:cNvPicPr>
            <a:picLocks noGrp="1" noChangeAspect="1"/>
          </p:cNvPicPr>
          <p:nvPr>
            <p:ph idx="1"/>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4439265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B3DDEF-4527-4CAE-9EDF-CF4A8A8F10B4}"/>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27615626-2DE6-4D8B-A2D9-465C84953717}"/>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D9ED5F0A-ECE8-40AC-979A-6435D6314085}"/>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8101398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FE317A-792B-42D4-B9A4-E242AC4F1B08}"/>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25520BB2-17C4-4A11-AB34-4D6C63C5E385}"/>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27187B3A-0F8F-4BF6-AAD8-9E6AD788C64B}"/>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0567092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9D10F1-F45A-4DBA-8BFF-762F8C6A4B11}"/>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A0950439-2409-4930-95A8-C56F28DE6689}"/>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7FD07D5B-7C6F-4F00-B387-877862FAFD33}"/>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7442637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8DCEDA-D5B0-473C-9896-517741B03E4F}"/>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BE83D5B2-3504-4A42-8157-5D34B7ADF902}"/>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F8C0EA86-C43C-41DC-B046-D526B3860764}"/>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9474087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7CAEF8-556C-41B6-B470-5243EA16E983}"/>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DC2D868F-02E5-4658-9D36-827689781EB2}"/>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EAFAE26E-8456-4A50-B1AB-0B38DB5C8389}"/>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2192239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C9FDBD-B338-4379-BABA-2B07FDD0918F}"/>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6AB21C91-350A-4A62-935E-37DB3EAE19B5}"/>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B05EC907-459B-4F38-B612-ABFC4B694C1D}"/>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9661941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E5DD3-E3F3-4D31-8816-89EC9EE71E9E}"/>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D5442B20-22A5-4A87-B88F-AB62DADC43AB}"/>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3D55C63F-EAD1-4473-85D8-DD74B978F1F9}"/>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4340042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B109C4-C7A4-4672-98B4-4AD801A05573}"/>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F67E89C5-A09C-4149-8557-2A0D22311A1E}"/>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5F2F1947-67AC-4830-8E6F-0FB1A4A177C5}"/>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387705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60B411D-8B74-4952-87AE-CA9899AA19C0}"/>
              </a:ext>
            </a:extLst>
          </p:cNvPr>
          <p:cNvSpPr>
            <a:spLocks noGrp="1"/>
          </p:cNvSpPr>
          <p:nvPr>
            <p:ph type="title"/>
          </p:nvPr>
        </p:nvSpPr>
        <p:spPr>
          <a:xfrm>
            <a:off x="843456" y="1129862"/>
            <a:ext cx="10131425" cy="4099560"/>
          </a:xfrm>
        </p:spPr>
        <p:txBody>
          <a:bodyPr/>
          <a:lstStyle/>
          <a:p>
            <a:r>
              <a:rPr lang="en-US" dirty="0"/>
              <a:t>Vulnerability shown in </a:t>
            </a:r>
            <a:r>
              <a:rPr lang="en-US" dirty="0" err="1"/>
              <a:t>netsparker</a:t>
            </a:r>
            <a:r>
              <a:rPr lang="en-US" dirty="0"/>
              <a:t> software:</a:t>
            </a:r>
            <a:br>
              <a:rPr lang="en-US" dirty="0"/>
            </a:br>
            <a:br>
              <a:rPr lang="en-US" dirty="0"/>
            </a:br>
            <a:br>
              <a:rPr lang="en-US" dirty="0"/>
            </a:br>
            <a:r>
              <a:rPr lang="en-US" dirty="0"/>
              <a:t>Screenshots of the vulnerability details in the following slides:</a:t>
            </a:r>
            <a:endParaRPr lang="en-IN" dirty="0"/>
          </a:p>
        </p:txBody>
      </p:sp>
    </p:spTree>
    <p:extLst>
      <p:ext uri="{BB962C8B-B14F-4D97-AF65-F5344CB8AC3E}">
        <p14:creationId xmlns:p14="http://schemas.microsoft.com/office/powerpoint/2010/main" val="5470512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4FA1B6-9999-47C8-9705-30AA05E976FF}"/>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B7A24336-873B-4633-8B1E-9F4EE99A0685}"/>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0C50B661-D796-48C9-A6B2-76E2BD77193D}"/>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8703868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7C8A51-BE32-4B67-AC19-E2DE37A8FAC4}"/>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A854A626-D3E9-480B-9113-41D87D4DA637}"/>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22A32479-000F-45B0-9507-9A6CB7C8F6AB}"/>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1472092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9D7E01-F434-456B-86E2-ADCE2A0A4D52}"/>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555D2EA1-F719-469E-B138-104714F54F3A}"/>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1320BAFE-DC43-404A-9072-A393E1BBA902}"/>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0891780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75EADD-3866-419E-BC56-4A57B9795926}"/>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A142FF29-C64E-43DA-84BC-A48E3946088C}"/>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9A625750-0705-4BB0-A09F-EC2700E0E4BF}"/>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7892301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B8EB7-5FF7-4DCE-BC8E-ED9C9EE8486C}"/>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29C2876C-FB81-41B7-A24D-6A1A85C3C729}"/>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0F1809F7-A04F-4BAE-9CC7-51445789BD76}"/>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3660769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D90577-E92F-44A8-91BD-CCB0A8AA37D8}"/>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F9AF941E-95D8-424F-85AF-FF8B0D12B57A}"/>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71BB5FA0-B490-4599-A306-18B037BE6E72}"/>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8297292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556E90-D616-4BA6-894B-F94366280585}"/>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CCC2D9BE-3C3F-42EA-BF41-765B02B3CA1B}"/>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DE6B9CF0-50BC-402C-8422-3F10CE42E8C2}"/>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0094488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5327BC-5965-42FE-8766-1B4CF893234F}"/>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A2D936D8-87EC-4073-B2E9-B4811B838593}"/>
              </a:ext>
            </a:extLst>
          </p:cNvPr>
          <p:cNvSpPr>
            <a:spLocks noGrp="1"/>
          </p:cNvSpPr>
          <p:nvPr>
            <p:ph idx="1"/>
          </p:nvPr>
        </p:nvSpPr>
        <p:spPr/>
        <p:txBody>
          <a:bodyPr/>
          <a:lstStyle/>
          <a:p>
            <a:endParaRPr lang="en-IN"/>
          </a:p>
        </p:txBody>
      </p:sp>
      <p:pic>
        <p:nvPicPr>
          <p:cNvPr id="4" name="Content Placeholder 4">
            <a:extLst>
              <a:ext uri="{FF2B5EF4-FFF2-40B4-BE49-F238E27FC236}">
                <a16:creationId xmlns:a16="http://schemas.microsoft.com/office/drawing/2014/main" id="{1FAC8E63-3E32-447A-A56E-2F2FBF35BB10}"/>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6028138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8A0C3-C755-4EF7-A664-63148FB91881}"/>
              </a:ext>
            </a:extLst>
          </p:cNvPr>
          <p:cNvSpPr>
            <a:spLocks noGrp="1"/>
          </p:cNvSpPr>
          <p:nvPr>
            <p:ph type="title"/>
          </p:nvPr>
        </p:nvSpPr>
        <p:spPr>
          <a:xfrm>
            <a:off x="3317631" y="2385646"/>
            <a:ext cx="5556737" cy="1456267"/>
          </a:xfrm>
        </p:spPr>
        <p:txBody>
          <a:bodyPr>
            <a:normAutofit/>
          </a:bodyPr>
          <a:lstStyle/>
          <a:p>
            <a:r>
              <a:rPr lang="en-US" sz="8800" u="sng" dirty="0"/>
              <a:t>MY report</a:t>
            </a:r>
            <a:endParaRPr lang="en-IN" sz="8800" u="sng" dirty="0"/>
          </a:p>
        </p:txBody>
      </p:sp>
    </p:spTree>
    <p:extLst>
      <p:ext uri="{BB962C8B-B14F-4D97-AF65-F5344CB8AC3E}">
        <p14:creationId xmlns:p14="http://schemas.microsoft.com/office/powerpoint/2010/main" val="20167361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E071B5-33AD-4408-9A9C-12990A040E86}"/>
              </a:ext>
            </a:extLst>
          </p:cNvPr>
          <p:cNvSpPr>
            <a:spLocks noGrp="1"/>
          </p:cNvSpPr>
          <p:nvPr>
            <p:ph type="title"/>
          </p:nvPr>
        </p:nvSpPr>
        <p:spPr/>
        <p:txBody>
          <a:bodyPr/>
          <a:lstStyle/>
          <a:p>
            <a:r>
              <a:rPr lang="en-US" dirty="0"/>
              <a:t>Vulnerability name: out of date version (</a:t>
            </a:r>
            <a:r>
              <a:rPr lang="en-US" dirty="0" err="1"/>
              <a:t>apache</a:t>
            </a:r>
            <a:r>
              <a:rPr lang="en-US" dirty="0"/>
              <a:t> sever)</a:t>
            </a:r>
            <a:endParaRPr lang="en-IN" dirty="0"/>
          </a:p>
        </p:txBody>
      </p:sp>
      <p:sp>
        <p:nvSpPr>
          <p:cNvPr id="3" name="Content Placeholder 2">
            <a:extLst>
              <a:ext uri="{FF2B5EF4-FFF2-40B4-BE49-F238E27FC236}">
                <a16:creationId xmlns:a16="http://schemas.microsoft.com/office/drawing/2014/main" id="{7EA86058-AAD3-4E41-8CD8-E498E67C8276}"/>
              </a:ext>
            </a:extLst>
          </p:cNvPr>
          <p:cNvSpPr>
            <a:spLocks noGrp="1"/>
          </p:cNvSpPr>
          <p:nvPr>
            <p:ph idx="1"/>
          </p:nvPr>
        </p:nvSpPr>
        <p:spPr/>
        <p:txBody>
          <a:bodyPr/>
          <a:lstStyle/>
          <a:p>
            <a:pPr marL="0" indent="0" algn="just">
              <a:buNone/>
            </a:pPr>
            <a:r>
              <a:rPr lang="en-US" dirty="0"/>
              <a:t>Type of Vulnerability :</a:t>
            </a:r>
            <a:r>
              <a:rPr lang="en-US" dirty="0">
                <a:solidFill>
                  <a:srgbClr val="FF0000"/>
                </a:solidFill>
              </a:rPr>
              <a:t> Critical</a:t>
            </a:r>
          </a:p>
          <a:p>
            <a:pPr marL="0" indent="0" algn="just">
              <a:buNone/>
            </a:pPr>
            <a:r>
              <a:rPr lang="en-US" dirty="0"/>
              <a:t>Domain : </a:t>
            </a:r>
            <a:r>
              <a:rPr lang="en-IN" dirty="0">
                <a:hlinkClick r:id="rId2"/>
              </a:rPr>
              <a:t>https://zero.webappsecurity.com/</a:t>
            </a:r>
            <a:r>
              <a:rPr lang="en-IN" dirty="0"/>
              <a:t> </a:t>
            </a:r>
            <a:endParaRPr lang="en-US" dirty="0"/>
          </a:p>
          <a:p>
            <a:pPr marL="0" indent="0" algn="just">
              <a:buNone/>
            </a:pPr>
            <a:r>
              <a:rPr lang="en-US" dirty="0"/>
              <a:t>Version of this website : 2.2.6</a:t>
            </a:r>
          </a:p>
          <a:p>
            <a:pPr marL="0" indent="0" algn="just">
              <a:buNone/>
            </a:pPr>
            <a:r>
              <a:rPr lang="en-US" dirty="0"/>
              <a:t>Latest Version: 2.4.48 (Apache Server latest version)</a:t>
            </a:r>
          </a:p>
          <a:p>
            <a:pPr marL="0" indent="0" algn="just">
              <a:buNone/>
            </a:pPr>
            <a:r>
              <a:rPr lang="en-US" dirty="0"/>
              <a:t>Database: </a:t>
            </a:r>
            <a:r>
              <a:rPr lang="en-IN" dirty="0"/>
              <a:t>Result is based on 09/10/2021 20:30:00 vulnerability database content. </a:t>
            </a:r>
            <a:endParaRPr lang="en-US" dirty="0"/>
          </a:p>
          <a:p>
            <a:pPr marL="0" indent="0" algn="just">
              <a:buNone/>
            </a:pPr>
            <a:endParaRPr lang="en-US" dirty="0"/>
          </a:p>
        </p:txBody>
      </p:sp>
    </p:spTree>
    <p:extLst>
      <p:ext uri="{BB962C8B-B14F-4D97-AF65-F5344CB8AC3E}">
        <p14:creationId xmlns:p14="http://schemas.microsoft.com/office/powerpoint/2010/main" val="37432133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B126A-D3E0-40E0-8DA2-E163078506DD}"/>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ABC2AC3C-50F1-4075-B86C-F97CF365877A}"/>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373F72A7-D5C6-4EC7-BD18-A54AF27314E1}"/>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0567573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8782D4-3EFA-4FEE-8E0A-D1A56164E75C}"/>
              </a:ext>
            </a:extLst>
          </p:cNvPr>
          <p:cNvSpPr>
            <a:spLocks noGrp="1"/>
          </p:cNvSpPr>
          <p:nvPr>
            <p:ph type="title"/>
          </p:nvPr>
        </p:nvSpPr>
        <p:spPr/>
        <p:txBody>
          <a:bodyPr/>
          <a:lstStyle/>
          <a:p>
            <a:r>
              <a:rPr lang="en-US" dirty="0"/>
              <a:t>Vulnerability details and impact: </a:t>
            </a:r>
            <a:endParaRPr lang="en-IN" dirty="0"/>
          </a:p>
        </p:txBody>
      </p:sp>
      <p:sp>
        <p:nvSpPr>
          <p:cNvPr id="3" name="Content Placeholder 2">
            <a:extLst>
              <a:ext uri="{FF2B5EF4-FFF2-40B4-BE49-F238E27FC236}">
                <a16:creationId xmlns:a16="http://schemas.microsoft.com/office/drawing/2014/main" id="{606295A9-E99D-4D28-802D-D7B433393323}"/>
              </a:ext>
            </a:extLst>
          </p:cNvPr>
          <p:cNvSpPr>
            <a:spLocks noGrp="1"/>
          </p:cNvSpPr>
          <p:nvPr>
            <p:ph idx="1"/>
          </p:nvPr>
        </p:nvSpPr>
        <p:spPr>
          <a:xfrm>
            <a:off x="685801" y="1337733"/>
            <a:ext cx="10131425" cy="1456267"/>
          </a:xfrm>
        </p:spPr>
        <p:txBody>
          <a:bodyPr/>
          <a:lstStyle/>
          <a:p>
            <a:pPr marL="0" indent="0">
              <a:buNone/>
            </a:pPr>
            <a:r>
              <a:rPr lang="en-US" dirty="0"/>
              <a:t>The </a:t>
            </a:r>
            <a:r>
              <a:rPr lang="en-US" dirty="0" err="1"/>
              <a:t>netsparker</a:t>
            </a:r>
            <a:r>
              <a:rPr lang="en-US" dirty="0"/>
              <a:t> software that was used for crawling the website found a critical vulnerability that the Apache server used to serve the web pages requested by client computers. The version is too old and as result a variety of vulnerability can be exploited.</a:t>
            </a:r>
            <a:endParaRPr lang="en-IN" dirty="0"/>
          </a:p>
        </p:txBody>
      </p:sp>
      <p:sp>
        <p:nvSpPr>
          <p:cNvPr id="6" name="Title 1">
            <a:extLst>
              <a:ext uri="{FF2B5EF4-FFF2-40B4-BE49-F238E27FC236}">
                <a16:creationId xmlns:a16="http://schemas.microsoft.com/office/drawing/2014/main" id="{8BBF4CD3-DA77-4429-87D9-8F1D2552B296}"/>
              </a:ext>
            </a:extLst>
          </p:cNvPr>
          <p:cNvSpPr txBox="1">
            <a:spLocks/>
          </p:cNvSpPr>
          <p:nvPr/>
        </p:nvSpPr>
        <p:spPr>
          <a:xfrm>
            <a:off x="685801" y="2275489"/>
            <a:ext cx="10131425" cy="145626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Solution: </a:t>
            </a:r>
            <a:endParaRPr lang="en-IN" dirty="0"/>
          </a:p>
        </p:txBody>
      </p:sp>
      <p:sp>
        <p:nvSpPr>
          <p:cNvPr id="7" name="Content Placeholder 2">
            <a:extLst>
              <a:ext uri="{FF2B5EF4-FFF2-40B4-BE49-F238E27FC236}">
                <a16:creationId xmlns:a16="http://schemas.microsoft.com/office/drawing/2014/main" id="{58BA1BF8-1B58-4BAC-B927-F15176280B50}"/>
              </a:ext>
            </a:extLst>
          </p:cNvPr>
          <p:cNvSpPr txBox="1">
            <a:spLocks/>
          </p:cNvSpPr>
          <p:nvPr/>
        </p:nvSpPr>
        <p:spPr>
          <a:xfrm>
            <a:off x="685801" y="2964499"/>
            <a:ext cx="10131425" cy="1456267"/>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buFont typeface="Arial"/>
              <a:buNone/>
            </a:pPr>
            <a:r>
              <a:rPr lang="en-US" dirty="0"/>
              <a:t>Though variety of actions can be undertaken the most feasible and simple way is to upgrade the installation of Apache to its latest stable version.</a:t>
            </a:r>
            <a:endParaRPr lang="en-IN" dirty="0"/>
          </a:p>
        </p:txBody>
      </p:sp>
      <p:sp>
        <p:nvSpPr>
          <p:cNvPr id="8" name="Title 1">
            <a:extLst>
              <a:ext uri="{FF2B5EF4-FFF2-40B4-BE49-F238E27FC236}">
                <a16:creationId xmlns:a16="http://schemas.microsoft.com/office/drawing/2014/main" id="{14BBA111-976A-43E4-BF05-48DB63944D93}"/>
              </a:ext>
            </a:extLst>
          </p:cNvPr>
          <p:cNvSpPr txBox="1">
            <a:spLocks/>
          </p:cNvSpPr>
          <p:nvPr/>
        </p:nvSpPr>
        <p:spPr>
          <a:xfrm>
            <a:off x="685800" y="4064001"/>
            <a:ext cx="10131425" cy="145626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Reference to solution:</a:t>
            </a:r>
            <a:endParaRPr lang="en-IN" dirty="0"/>
          </a:p>
        </p:txBody>
      </p:sp>
      <p:sp>
        <p:nvSpPr>
          <p:cNvPr id="9" name="Content Placeholder 2">
            <a:extLst>
              <a:ext uri="{FF2B5EF4-FFF2-40B4-BE49-F238E27FC236}">
                <a16:creationId xmlns:a16="http://schemas.microsoft.com/office/drawing/2014/main" id="{F5FE101D-6251-4D8A-BA64-F6D6994160E1}"/>
              </a:ext>
            </a:extLst>
          </p:cNvPr>
          <p:cNvSpPr txBox="1">
            <a:spLocks/>
          </p:cNvSpPr>
          <p:nvPr/>
        </p:nvSpPr>
        <p:spPr>
          <a:xfrm>
            <a:off x="685800" y="5019859"/>
            <a:ext cx="10131425" cy="1000815"/>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buFont typeface="Arial"/>
              <a:buNone/>
            </a:pPr>
            <a:r>
              <a:rPr lang="en-US" dirty="0">
                <a:hlinkClick r:id="rId2"/>
              </a:rPr>
              <a:t>https://httpd.apache.org/download.cgi</a:t>
            </a:r>
            <a:endParaRPr lang="en-US" dirty="0"/>
          </a:p>
          <a:p>
            <a:pPr marL="0" indent="0">
              <a:buFont typeface="Arial"/>
              <a:buNone/>
            </a:pPr>
            <a:endParaRPr lang="en-IN" dirty="0"/>
          </a:p>
        </p:txBody>
      </p:sp>
    </p:spTree>
    <p:extLst>
      <p:ext uri="{BB962C8B-B14F-4D97-AF65-F5344CB8AC3E}">
        <p14:creationId xmlns:p14="http://schemas.microsoft.com/office/powerpoint/2010/main" val="28741824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193139-D877-4F3F-B1CB-1A2944A79EAD}"/>
              </a:ext>
            </a:extLst>
          </p:cNvPr>
          <p:cNvSpPr>
            <a:spLocks noGrp="1"/>
          </p:cNvSpPr>
          <p:nvPr>
            <p:ph type="title"/>
          </p:nvPr>
        </p:nvSpPr>
        <p:spPr/>
        <p:txBody>
          <a:bodyPr>
            <a:normAutofit/>
          </a:bodyPr>
          <a:lstStyle/>
          <a:p>
            <a:r>
              <a:rPr lang="en-US" sz="4800" dirty="0"/>
              <a:t>Input validity vulnerability:</a:t>
            </a:r>
            <a:endParaRPr lang="en-IN" sz="4800" dirty="0"/>
          </a:p>
        </p:txBody>
      </p:sp>
      <p:sp>
        <p:nvSpPr>
          <p:cNvPr id="3" name="Content Placeholder 2">
            <a:extLst>
              <a:ext uri="{FF2B5EF4-FFF2-40B4-BE49-F238E27FC236}">
                <a16:creationId xmlns:a16="http://schemas.microsoft.com/office/drawing/2014/main" id="{E114D74B-C867-41D6-B5BF-85F74BAFCB01}"/>
              </a:ext>
            </a:extLst>
          </p:cNvPr>
          <p:cNvSpPr>
            <a:spLocks noGrp="1"/>
          </p:cNvSpPr>
          <p:nvPr>
            <p:ph idx="1"/>
          </p:nvPr>
        </p:nvSpPr>
        <p:spPr/>
        <p:txBody>
          <a:bodyPr>
            <a:normAutofit/>
          </a:bodyPr>
          <a:lstStyle/>
          <a:p>
            <a:pPr marL="0" indent="0">
              <a:buNone/>
            </a:pPr>
            <a:r>
              <a:rPr lang="en-US" sz="3600" dirty="0"/>
              <a:t>In this non upgraded version we can say that this vulnerability can cause remote attackers to cause denial of service  via cookie manipulation</a:t>
            </a:r>
            <a:endParaRPr lang="en-IN" sz="3600" dirty="0"/>
          </a:p>
        </p:txBody>
      </p:sp>
    </p:spTree>
    <p:extLst>
      <p:ext uri="{BB962C8B-B14F-4D97-AF65-F5344CB8AC3E}">
        <p14:creationId xmlns:p14="http://schemas.microsoft.com/office/powerpoint/2010/main" val="27075779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9F7C16-7D41-4DD5-9C5F-30FF6DAADEA6}"/>
              </a:ext>
            </a:extLst>
          </p:cNvPr>
          <p:cNvSpPr>
            <a:spLocks noGrp="1"/>
          </p:cNvSpPr>
          <p:nvPr>
            <p:ph type="title"/>
          </p:nvPr>
        </p:nvSpPr>
        <p:spPr/>
        <p:txBody>
          <a:bodyPr/>
          <a:lstStyle/>
          <a:p>
            <a:r>
              <a:rPr lang="en-US" dirty="0"/>
              <a:t>Race condition vulnerability:</a:t>
            </a:r>
            <a:endParaRPr lang="en-IN" dirty="0"/>
          </a:p>
        </p:txBody>
      </p:sp>
      <p:sp>
        <p:nvSpPr>
          <p:cNvPr id="3" name="Content Placeholder 2">
            <a:extLst>
              <a:ext uri="{FF2B5EF4-FFF2-40B4-BE49-F238E27FC236}">
                <a16:creationId xmlns:a16="http://schemas.microsoft.com/office/drawing/2014/main" id="{BD5393E7-89E6-4E53-BAB0-EEA287D933F2}"/>
              </a:ext>
            </a:extLst>
          </p:cNvPr>
          <p:cNvSpPr>
            <a:spLocks noGrp="1"/>
          </p:cNvSpPr>
          <p:nvPr>
            <p:ph idx="1"/>
          </p:nvPr>
        </p:nvSpPr>
        <p:spPr>
          <a:xfrm>
            <a:off x="685801" y="2142067"/>
            <a:ext cx="10334296" cy="3649133"/>
          </a:xfrm>
        </p:spPr>
        <p:txBody>
          <a:bodyPr>
            <a:normAutofit/>
          </a:bodyPr>
          <a:lstStyle/>
          <a:p>
            <a:pPr marL="0" indent="0">
              <a:buNone/>
            </a:pPr>
            <a:r>
              <a:rPr lang="en-US" sz="3200" dirty="0"/>
              <a:t>This vulnerability can also cause the remote attackers to gain access and cause denial of service and or obtain sensitive credential information or execute arbitrary code via crafted request that triggers improper scoreboard.  </a:t>
            </a:r>
            <a:endParaRPr lang="en-IN" sz="3200" dirty="0"/>
          </a:p>
        </p:txBody>
      </p:sp>
    </p:spTree>
    <p:extLst>
      <p:ext uri="{BB962C8B-B14F-4D97-AF65-F5344CB8AC3E}">
        <p14:creationId xmlns:p14="http://schemas.microsoft.com/office/powerpoint/2010/main" val="12253728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54585-259C-4749-9945-472453AE4D41}"/>
              </a:ext>
            </a:extLst>
          </p:cNvPr>
          <p:cNvSpPr>
            <a:spLocks noGrp="1"/>
          </p:cNvSpPr>
          <p:nvPr>
            <p:ph type="title"/>
          </p:nvPr>
        </p:nvSpPr>
        <p:spPr/>
        <p:txBody>
          <a:bodyPr/>
          <a:lstStyle/>
          <a:p>
            <a:r>
              <a:rPr lang="en-US" dirty="0"/>
              <a:t>Server Resource management errors vulnerability:</a:t>
            </a:r>
            <a:endParaRPr lang="en-IN" dirty="0"/>
          </a:p>
        </p:txBody>
      </p:sp>
      <p:sp>
        <p:nvSpPr>
          <p:cNvPr id="3" name="Content Placeholder 2">
            <a:extLst>
              <a:ext uri="{FF2B5EF4-FFF2-40B4-BE49-F238E27FC236}">
                <a16:creationId xmlns:a16="http://schemas.microsoft.com/office/drawing/2014/main" id="{E94F52A6-2ED6-4ABC-B5B8-6722D89EEAF5}"/>
              </a:ext>
            </a:extLst>
          </p:cNvPr>
          <p:cNvSpPr>
            <a:spLocks noGrp="1"/>
          </p:cNvSpPr>
          <p:nvPr>
            <p:ph idx="1"/>
          </p:nvPr>
        </p:nvSpPr>
        <p:spPr/>
        <p:txBody>
          <a:bodyPr>
            <a:normAutofit/>
          </a:bodyPr>
          <a:lstStyle/>
          <a:p>
            <a:pPr marL="0" indent="0">
              <a:buNone/>
            </a:pPr>
            <a:r>
              <a:rPr lang="en-US" sz="3200" dirty="0"/>
              <a:t>Resource computing is done by the attackers through crafted request that decompresses to a much larger size </a:t>
            </a:r>
            <a:endParaRPr lang="en-IN" sz="3200" dirty="0"/>
          </a:p>
        </p:txBody>
      </p:sp>
    </p:spTree>
    <p:extLst>
      <p:ext uri="{BB962C8B-B14F-4D97-AF65-F5344CB8AC3E}">
        <p14:creationId xmlns:p14="http://schemas.microsoft.com/office/powerpoint/2010/main" val="179691480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AA873A-22E0-4A17-87AA-5F4B23027F72}"/>
              </a:ext>
            </a:extLst>
          </p:cNvPr>
          <p:cNvSpPr>
            <a:spLocks noGrp="1"/>
          </p:cNvSpPr>
          <p:nvPr>
            <p:ph type="title"/>
          </p:nvPr>
        </p:nvSpPr>
        <p:spPr/>
        <p:txBody>
          <a:bodyPr/>
          <a:lstStyle/>
          <a:p>
            <a:r>
              <a:rPr lang="en-IN" b="1" dirty="0"/>
              <a:t>Server Permissions, Privileges, and Access Controls Vulnerability:</a:t>
            </a:r>
            <a:endParaRPr lang="en-IN" dirty="0"/>
          </a:p>
        </p:txBody>
      </p:sp>
      <p:sp>
        <p:nvSpPr>
          <p:cNvPr id="3" name="Content Placeholder 2">
            <a:extLst>
              <a:ext uri="{FF2B5EF4-FFF2-40B4-BE49-F238E27FC236}">
                <a16:creationId xmlns:a16="http://schemas.microsoft.com/office/drawing/2014/main" id="{AF1645BC-0E0C-40B5-B2B2-183EA4FFDE08}"/>
              </a:ext>
            </a:extLst>
          </p:cNvPr>
          <p:cNvSpPr>
            <a:spLocks noGrp="1"/>
          </p:cNvSpPr>
          <p:nvPr>
            <p:ph idx="1"/>
          </p:nvPr>
        </p:nvSpPr>
        <p:spPr/>
        <p:txBody>
          <a:bodyPr>
            <a:normAutofit/>
          </a:bodyPr>
          <a:lstStyle/>
          <a:p>
            <a:pPr marL="0" indent="0">
              <a:buNone/>
            </a:pPr>
            <a:r>
              <a:rPr lang="en-US" sz="3200" dirty="0"/>
              <a:t>It allows the user to place a zero length directory name in the LD_LIBRARY_PATH, which allows the local user to gain </a:t>
            </a:r>
            <a:r>
              <a:rPr lang="en-US" sz="3200" dirty="0" err="1"/>
              <a:t>priviledges</a:t>
            </a:r>
            <a:r>
              <a:rPr lang="en-US" sz="3200" dirty="0"/>
              <a:t> via Trojan horse DSO in the current working during execution of </a:t>
            </a:r>
            <a:r>
              <a:rPr lang="en-US" sz="3200" dirty="0" err="1"/>
              <a:t>apachetl</a:t>
            </a:r>
            <a:r>
              <a:rPr lang="en-US" sz="3200" dirty="0"/>
              <a:t>.</a:t>
            </a:r>
            <a:endParaRPr lang="en-IN" sz="3200" dirty="0"/>
          </a:p>
        </p:txBody>
      </p:sp>
    </p:spTree>
    <p:extLst>
      <p:ext uri="{BB962C8B-B14F-4D97-AF65-F5344CB8AC3E}">
        <p14:creationId xmlns:p14="http://schemas.microsoft.com/office/powerpoint/2010/main" val="396861218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5D9CEF-88C4-4A2F-950F-F3803845D87A}"/>
              </a:ext>
            </a:extLst>
          </p:cNvPr>
          <p:cNvSpPr>
            <a:spLocks noGrp="1"/>
          </p:cNvSpPr>
          <p:nvPr>
            <p:ph type="title"/>
          </p:nvPr>
        </p:nvSpPr>
        <p:spPr/>
        <p:txBody>
          <a:bodyPr>
            <a:normAutofit fontScale="90000"/>
          </a:bodyPr>
          <a:lstStyle/>
          <a:p>
            <a:r>
              <a:rPr lang="en-IN" b="1" dirty="0"/>
              <a:t>Apache HTTP Server Improper Neutralization of Input During Web Page Generation ('Cross-site Scripting') Vulnerability:</a:t>
            </a:r>
            <a:endParaRPr lang="en-IN" dirty="0"/>
          </a:p>
        </p:txBody>
      </p:sp>
      <p:sp>
        <p:nvSpPr>
          <p:cNvPr id="3" name="Content Placeholder 2">
            <a:extLst>
              <a:ext uri="{FF2B5EF4-FFF2-40B4-BE49-F238E27FC236}">
                <a16:creationId xmlns:a16="http://schemas.microsoft.com/office/drawing/2014/main" id="{A285A08B-B913-451F-83AC-04AFF9F7BE37}"/>
              </a:ext>
            </a:extLst>
          </p:cNvPr>
          <p:cNvSpPr>
            <a:spLocks noGrp="1"/>
          </p:cNvSpPr>
          <p:nvPr>
            <p:ph idx="1"/>
          </p:nvPr>
        </p:nvSpPr>
        <p:spPr/>
        <p:txBody>
          <a:bodyPr>
            <a:normAutofit/>
          </a:bodyPr>
          <a:lstStyle/>
          <a:p>
            <a:pPr marL="0" indent="0">
              <a:buNone/>
            </a:pPr>
            <a:r>
              <a:rPr lang="en-US" sz="3200" dirty="0"/>
              <a:t>This type of vulnerability lead to XSS(Cross Site Scripting) where the attacker can change the contents of the website and run malicious code on it which in turn can leak the sensitive information from any users visiting the website.</a:t>
            </a:r>
            <a:endParaRPr lang="en-IN" sz="3200" dirty="0"/>
          </a:p>
        </p:txBody>
      </p:sp>
    </p:spTree>
    <p:extLst>
      <p:ext uri="{BB962C8B-B14F-4D97-AF65-F5344CB8AC3E}">
        <p14:creationId xmlns:p14="http://schemas.microsoft.com/office/powerpoint/2010/main" val="153508395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271526-58E5-42DC-9EC3-FF2EBAD1066C}"/>
              </a:ext>
            </a:extLst>
          </p:cNvPr>
          <p:cNvSpPr>
            <a:spLocks noGrp="1"/>
          </p:cNvSpPr>
          <p:nvPr>
            <p:ph type="title"/>
          </p:nvPr>
        </p:nvSpPr>
        <p:spPr/>
        <p:txBody>
          <a:bodyPr/>
          <a:lstStyle/>
          <a:p>
            <a:r>
              <a:rPr lang="en-IN" b="1" dirty="0"/>
              <a:t>Server Configuration Vulnerability:</a:t>
            </a:r>
            <a:endParaRPr lang="en-IN" dirty="0"/>
          </a:p>
        </p:txBody>
      </p:sp>
      <p:sp>
        <p:nvSpPr>
          <p:cNvPr id="3" name="Content Placeholder 2">
            <a:extLst>
              <a:ext uri="{FF2B5EF4-FFF2-40B4-BE49-F238E27FC236}">
                <a16:creationId xmlns:a16="http://schemas.microsoft.com/office/drawing/2014/main" id="{26E53A27-9980-4F22-87BF-000091902418}"/>
              </a:ext>
            </a:extLst>
          </p:cNvPr>
          <p:cNvSpPr>
            <a:spLocks noGrp="1"/>
          </p:cNvSpPr>
          <p:nvPr>
            <p:ph idx="1"/>
          </p:nvPr>
        </p:nvSpPr>
        <p:spPr/>
        <p:txBody>
          <a:bodyPr>
            <a:normAutofit/>
          </a:bodyPr>
          <a:lstStyle/>
          <a:p>
            <a:pPr marL="0" indent="0">
              <a:buNone/>
            </a:pPr>
            <a:r>
              <a:rPr lang="en-IN" sz="3200" dirty="0"/>
              <a:t>The Apache HTTP Server 2.2.11 and earlier 2.2 versions does not properly handle Options=</a:t>
            </a:r>
            <a:r>
              <a:rPr lang="en-IN" sz="3200" dirty="0" err="1"/>
              <a:t>IncludesNOEXEC</a:t>
            </a:r>
            <a:r>
              <a:rPr lang="en-IN" sz="3200" dirty="0"/>
              <a:t> in the </a:t>
            </a:r>
            <a:r>
              <a:rPr lang="en-IN" sz="3200" dirty="0" err="1"/>
              <a:t>AllowOverride</a:t>
            </a:r>
            <a:r>
              <a:rPr lang="en-IN" sz="3200" dirty="0"/>
              <a:t> directive, which allows local users to gain privileges by configuring (1) Options Includes, (2) Options +Includes, or (3) Options +</a:t>
            </a:r>
            <a:r>
              <a:rPr lang="en-IN" sz="3200" dirty="0" err="1"/>
              <a:t>IncludesNOEXEC</a:t>
            </a:r>
            <a:r>
              <a:rPr lang="en-IN" sz="3200" dirty="0"/>
              <a:t> in a .</a:t>
            </a:r>
            <a:r>
              <a:rPr lang="en-IN" sz="3200" dirty="0" err="1"/>
              <a:t>htaccess</a:t>
            </a:r>
            <a:r>
              <a:rPr lang="en-IN" sz="3200" dirty="0"/>
              <a:t> file, and then inserting an exec element in a .</a:t>
            </a:r>
            <a:r>
              <a:rPr lang="en-IN" sz="3200" dirty="0" err="1"/>
              <a:t>shtml</a:t>
            </a:r>
            <a:r>
              <a:rPr lang="en-IN" sz="3200" dirty="0"/>
              <a:t> file.</a:t>
            </a:r>
          </a:p>
          <a:p>
            <a:pPr marL="0" indent="0">
              <a:buNone/>
            </a:pPr>
            <a:endParaRPr lang="en-IN" sz="3200" dirty="0"/>
          </a:p>
        </p:txBody>
      </p:sp>
    </p:spTree>
    <p:extLst>
      <p:ext uri="{BB962C8B-B14F-4D97-AF65-F5344CB8AC3E}">
        <p14:creationId xmlns:p14="http://schemas.microsoft.com/office/powerpoint/2010/main" val="310794690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438E5E-DE78-4182-BE67-397F72D6FB36}"/>
              </a:ext>
            </a:extLst>
          </p:cNvPr>
          <p:cNvSpPr>
            <a:spLocks noGrp="1"/>
          </p:cNvSpPr>
          <p:nvPr>
            <p:ph type="title"/>
          </p:nvPr>
        </p:nvSpPr>
        <p:spPr/>
        <p:txBody>
          <a:bodyPr/>
          <a:lstStyle/>
          <a:p>
            <a:r>
              <a:rPr lang="en-IN" b="1" dirty="0"/>
              <a:t>Apache HTTP Server Numeric Errors Vulnerability:</a:t>
            </a:r>
            <a:endParaRPr lang="en-IN" dirty="0"/>
          </a:p>
        </p:txBody>
      </p:sp>
      <p:sp>
        <p:nvSpPr>
          <p:cNvPr id="3" name="Content Placeholder 2">
            <a:extLst>
              <a:ext uri="{FF2B5EF4-FFF2-40B4-BE49-F238E27FC236}">
                <a16:creationId xmlns:a16="http://schemas.microsoft.com/office/drawing/2014/main" id="{EF2F5FA8-9D4C-4404-A5B8-635E8AD51A62}"/>
              </a:ext>
            </a:extLst>
          </p:cNvPr>
          <p:cNvSpPr>
            <a:spLocks noGrp="1"/>
          </p:cNvSpPr>
          <p:nvPr>
            <p:ph idx="1"/>
          </p:nvPr>
        </p:nvSpPr>
        <p:spPr/>
        <p:txBody>
          <a:bodyPr>
            <a:normAutofit/>
          </a:bodyPr>
          <a:lstStyle/>
          <a:p>
            <a:pPr marL="0" indent="0">
              <a:buNone/>
            </a:pPr>
            <a:r>
              <a:rPr lang="en-IN" sz="3200" dirty="0"/>
              <a:t>The </a:t>
            </a:r>
            <a:r>
              <a:rPr lang="en-IN" sz="3200" dirty="0" err="1"/>
              <a:t>stream_reqbody_cl</a:t>
            </a:r>
            <a:r>
              <a:rPr lang="en-IN" sz="3200" dirty="0"/>
              <a:t> function in </a:t>
            </a:r>
            <a:r>
              <a:rPr lang="en-IN" sz="3200" dirty="0" err="1"/>
              <a:t>mod_proxy_http.c</a:t>
            </a:r>
            <a:r>
              <a:rPr lang="en-IN" sz="3200" dirty="0"/>
              <a:t> in the </a:t>
            </a:r>
            <a:r>
              <a:rPr lang="en-IN" sz="3200" dirty="0" err="1"/>
              <a:t>mod_proxy</a:t>
            </a:r>
            <a:r>
              <a:rPr lang="en-IN" sz="3200" dirty="0"/>
              <a:t> module in the Apache HTTP Server before 2.3.3, when a reverse proxy is configured, does not properly handle an amount of streamed data that exceeds the Content-Length value, which allows remote attackers to cause a denial of service (CPU consumption) via crafted requests.</a:t>
            </a:r>
          </a:p>
          <a:p>
            <a:pPr marL="0" indent="0">
              <a:buNone/>
            </a:pPr>
            <a:endParaRPr lang="en-IN" sz="3200" dirty="0"/>
          </a:p>
        </p:txBody>
      </p:sp>
    </p:spTree>
    <p:extLst>
      <p:ext uri="{BB962C8B-B14F-4D97-AF65-F5344CB8AC3E}">
        <p14:creationId xmlns:p14="http://schemas.microsoft.com/office/powerpoint/2010/main" val="133445105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7DB10-8D13-40CB-B207-D258D38AE41B}"/>
              </a:ext>
            </a:extLst>
          </p:cNvPr>
          <p:cNvSpPr>
            <a:spLocks noGrp="1"/>
          </p:cNvSpPr>
          <p:nvPr>
            <p:ph type="title"/>
          </p:nvPr>
        </p:nvSpPr>
        <p:spPr/>
        <p:txBody>
          <a:bodyPr/>
          <a:lstStyle/>
          <a:p>
            <a:r>
              <a:rPr lang="en-IN" b="1" dirty="0"/>
              <a:t>Server Cross-Site Request Forgery (CSRF) Vulnerability</a:t>
            </a:r>
            <a:endParaRPr lang="en-IN" dirty="0"/>
          </a:p>
        </p:txBody>
      </p:sp>
      <p:sp>
        <p:nvSpPr>
          <p:cNvPr id="3" name="Content Placeholder 2">
            <a:extLst>
              <a:ext uri="{FF2B5EF4-FFF2-40B4-BE49-F238E27FC236}">
                <a16:creationId xmlns:a16="http://schemas.microsoft.com/office/drawing/2014/main" id="{305646BA-7E58-49E7-B688-8429D525F8E0}"/>
              </a:ext>
            </a:extLst>
          </p:cNvPr>
          <p:cNvSpPr>
            <a:spLocks noGrp="1"/>
          </p:cNvSpPr>
          <p:nvPr>
            <p:ph idx="1"/>
          </p:nvPr>
        </p:nvSpPr>
        <p:spPr/>
        <p:txBody>
          <a:bodyPr>
            <a:normAutofit/>
          </a:bodyPr>
          <a:lstStyle/>
          <a:p>
            <a:pPr marL="0" indent="0">
              <a:buNone/>
            </a:pPr>
            <a:r>
              <a:rPr lang="en-IN" sz="3200" dirty="0"/>
              <a:t>Cross-site request forgery (CSRF) vulnerability in the balancer-manager in </a:t>
            </a:r>
            <a:r>
              <a:rPr lang="en-IN" sz="3200" dirty="0" err="1"/>
              <a:t>mod_proxy_balancer</a:t>
            </a:r>
            <a:r>
              <a:rPr lang="en-IN" sz="3200" dirty="0"/>
              <a:t> for Apache HTTP Server 2.2.x allows remote attackers to gain privileges via unspecified vectors.</a:t>
            </a:r>
          </a:p>
          <a:p>
            <a:pPr marL="0" indent="0">
              <a:buNone/>
            </a:pPr>
            <a:br>
              <a:rPr lang="en-IN" sz="3200" dirty="0"/>
            </a:br>
            <a:endParaRPr lang="en-IN" sz="3200" dirty="0"/>
          </a:p>
        </p:txBody>
      </p:sp>
    </p:spTree>
    <p:extLst>
      <p:ext uri="{BB962C8B-B14F-4D97-AF65-F5344CB8AC3E}">
        <p14:creationId xmlns:p14="http://schemas.microsoft.com/office/powerpoint/2010/main" val="32399329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9BAA35-83D5-4A75-B2C7-E5DB4C6A9427}"/>
              </a:ext>
            </a:extLst>
          </p:cNvPr>
          <p:cNvSpPr>
            <a:spLocks noGrp="1"/>
          </p:cNvSpPr>
          <p:nvPr>
            <p:ph type="title"/>
          </p:nvPr>
        </p:nvSpPr>
        <p:spPr/>
        <p:txBody>
          <a:bodyPr/>
          <a:lstStyle/>
          <a:p>
            <a:r>
              <a:rPr lang="en-IN" b="1" dirty="0"/>
              <a:t>Server Improper Control of Generation of Code ('Code Injection') Vulnerability:</a:t>
            </a:r>
            <a:endParaRPr lang="en-IN" dirty="0"/>
          </a:p>
        </p:txBody>
      </p:sp>
      <p:sp>
        <p:nvSpPr>
          <p:cNvPr id="3" name="Content Placeholder 2">
            <a:extLst>
              <a:ext uri="{FF2B5EF4-FFF2-40B4-BE49-F238E27FC236}">
                <a16:creationId xmlns:a16="http://schemas.microsoft.com/office/drawing/2014/main" id="{F0AB94D3-87B4-43CD-9F55-B580B74F03D8}"/>
              </a:ext>
            </a:extLst>
          </p:cNvPr>
          <p:cNvSpPr>
            <a:spLocks noGrp="1"/>
          </p:cNvSpPr>
          <p:nvPr>
            <p:ph idx="1"/>
          </p:nvPr>
        </p:nvSpPr>
        <p:spPr/>
        <p:txBody>
          <a:bodyPr>
            <a:normAutofit fontScale="85000" lnSpcReduction="10000"/>
          </a:bodyPr>
          <a:lstStyle/>
          <a:p>
            <a:pPr marL="0" indent="0">
              <a:buNone/>
            </a:pPr>
            <a:r>
              <a:rPr lang="en-IN" sz="3200" dirty="0"/>
              <a:t>CRLF injection vulnerability in the </a:t>
            </a:r>
            <a:r>
              <a:rPr lang="en-IN" sz="3200" dirty="0" err="1"/>
              <a:t>mod_negotiation</a:t>
            </a:r>
            <a:r>
              <a:rPr lang="en-IN" sz="3200" dirty="0"/>
              <a:t> module in the Apache HTTP Server 2.2.6 and earlier in the 2.2.x series, 2.0.61 and earlier in the 2.0.x series, and 1.3.39 and earlier in the 1.3.x series allows remote authenticated users to inject arbitrary HTTP headers and conduct HTTP response splitting attacks by uploading a file with a multi-line name containing HTTP header sequences and a file extension, which leads to injection within a (1) "406 Not Acceptable" or (2) "300 Multiple Choices" HTTP response when the extension is omitted in a request for the file.</a:t>
            </a:r>
          </a:p>
          <a:p>
            <a:pPr marL="0" indent="0">
              <a:buNone/>
            </a:pPr>
            <a:endParaRPr lang="en-IN" sz="3200" dirty="0"/>
          </a:p>
        </p:txBody>
      </p:sp>
    </p:spTree>
    <p:extLst>
      <p:ext uri="{BB962C8B-B14F-4D97-AF65-F5344CB8AC3E}">
        <p14:creationId xmlns:p14="http://schemas.microsoft.com/office/powerpoint/2010/main" val="33514332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3AD32B-F690-4698-82C4-BFFD9309B0F7}"/>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65658B9B-E319-4843-A8BD-9C710D5C01C6}"/>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F9EB1768-F65A-4020-8E80-A8BF5A5E5E53}"/>
              </a:ext>
            </a:extLst>
          </p:cNvPr>
          <p:cNvPicPr>
            <a:picLocks noChangeAspect="1"/>
          </p:cNvPicPr>
          <p:nvPr/>
        </p:nvPicPr>
        <p:blipFill>
          <a:blip r:embed="rId2"/>
          <a:stretch>
            <a:fillRect/>
          </a:stretch>
        </p:blipFill>
        <p:spPr>
          <a:xfrm>
            <a:off x="-9207" y="0"/>
            <a:ext cx="12192000" cy="6858000"/>
          </a:xfrm>
          <a:prstGeom prst="rect">
            <a:avLst/>
          </a:prstGeom>
        </p:spPr>
      </p:pic>
    </p:spTree>
    <p:extLst>
      <p:ext uri="{BB962C8B-B14F-4D97-AF65-F5344CB8AC3E}">
        <p14:creationId xmlns:p14="http://schemas.microsoft.com/office/powerpoint/2010/main" val="146846460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70E6C7-8D35-430F-B58C-7ACC3212BD66}"/>
              </a:ext>
            </a:extLst>
          </p:cNvPr>
          <p:cNvSpPr>
            <a:spLocks noGrp="1"/>
          </p:cNvSpPr>
          <p:nvPr>
            <p:ph type="title"/>
          </p:nvPr>
        </p:nvSpPr>
        <p:spPr/>
        <p:txBody>
          <a:bodyPr/>
          <a:lstStyle/>
          <a:p>
            <a:r>
              <a:rPr lang="en-IN" b="1" dirty="0"/>
              <a:t>Server Exposure of Sensitive Information to an Unauthorized Actor Vulnerability:</a:t>
            </a:r>
            <a:endParaRPr lang="en-IN" dirty="0"/>
          </a:p>
        </p:txBody>
      </p:sp>
      <p:sp>
        <p:nvSpPr>
          <p:cNvPr id="3" name="Content Placeholder 2">
            <a:extLst>
              <a:ext uri="{FF2B5EF4-FFF2-40B4-BE49-F238E27FC236}">
                <a16:creationId xmlns:a16="http://schemas.microsoft.com/office/drawing/2014/main" id="{813AA7C9-4F84-4415-87BF-876DBD8D6401}"/>
              </a:ext>
            </a:extLst>
          </p:cNvPr>
          <p:cNvSpPr>
            <a:spLocks noGrp="1"/>
          </p:cNvSpPr>
          <p:nvPr>
            <p:ph idx="1"/>
          </p:nvPr>
        </p:nvSpPr>
        <p:spPr/>
        <p:txBody>
          <a:bodyPr>
            <a:normAutofit/>
          </a:bodyPr>
          <a:lstStyle/>
          <a:p>
            <a:pPr marL="0" indent="0">
              <a:buNone/>
            </a:pPr>
            <a:r>
              <a:rPr lang="en-IN" sz="3200" dirty="0"/>
              <a:t>Apache HTTP Server, when running on Linux with a document root on a Windows share mounted using </a:t>
            </a:r>
            <a:r>
              <a:rPr lang="en-IN" sz="3200" dirty="0" err="1"/>
              <a:t>smbfs</a:t>
            </a:r>
            <a:r>
              <a:rPr lang="en-IN" sz="3200" dirty="0"/>
              <a:t>, allows remote attackers to obtain unprocessed content such as source files for .php programs via a trailing "\" (backslash), which is not handled by the intended </a:t>
            </a:r>
            <a:r>
              <a:rPr lang="en-IN" sz="3200" dirty="0" err="1"/>
              <a:t>AddType</a:t>
            </a:r>
            <a:r>
              <a:rPr lang="en-IN" sz="3200" dirty="0"/>
              <a:t> directive</a:t>
            </a:r>
          </a:p>
        </p:txBody>
      </p:sp>
    </p:spTree>
    <p:extLst>
      <p:ext uri="{BB962C8B-B14F-4D97-AF65-F5344CB8AC3E}">
        <p14:creationId xmlns:p14="http://schemas.microsoft.com/office/powerpoint/2010/main" val="47125758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6C9F47-C71E-434C-A9E8-A6DE74B4E958}"/>
              </a:ext>
            </a:extLst>
          </p:cNvPr>
          <p:cNvSpPr>
            <a:spLocks noGrp="1"/>
          </p:cNvSpPr>
          <p:nvPr>
            <p:ph type="title"/>
          </p:nvPr>
        </p:nvSpPr>
        <p:spPr/>
        <p:txBody>
          <a:bodyPr/>
          <a:lstStyle/>
          <a:p>
            <a:r>
              <a:rPr lang="en-IN" b="1" dirty="0"/>
              <a:t>Server Cryptographic Issues Vulnerability:</a:t>
            </a:r>
            <a:endParaRPr lang="en-IN" dirty="0"/>
          </a:p>
        </p:txBody>
      </p:sp>
      <p:sp>
        <p:nvSpPr>
          <p:cNvPr id="3" name="Content Placeholder 2">
            <a:extLst>
              <a:ext uri="{FF2B5EF4-FFF2-40B4-BE49-F238E27FC236}">
                <a16:creationId xmlns:a16="http://schemas.microsoft.com/office/drawing/2014/main" id="{5DA53E60-6F6D-454C-9078-58E10B27949E}"/>
              </a:ext>
            </a:extLst>
          </p:cNvPr>
          <p:cNvSpPr>
            <a:spLocks noGrp="1"/>
          </p:cNvSpPr>
          <p:nvPr>
            <p:ph idx="1"/>
          </p:nvPr>
        </p:nvSpPr>
        <p:spPr/>
        <p:txBody>
          <a:bodyPr>
            <a:normAutofit fontScale="55000" lnSpcReduction="20000"/>
          </a:bodyPr>
          <a:lstStyle/>
          <a:p>
            <a:pPr marL="0" indent="0">
              <a:buNone/>
            </a:pPr>
            <a:r>
              <a:rPr lang="en-IN" sz="4100" dirty="0"/>
              <a:t>The TLS protocol, and the SSL protocol 3.0 and possibly earlier, as used in Microsoft Internet Information Services (IIS) 7.0, </a:t>
            </a:r>
            <a:r>
              <a:rPr lang="en-IN" sz="4100" dirty="0" err="1"/>
              <a:t>mod_ssl</a:t>
            </a:r>
            <a:r>
              <a:rPr lang="en-IN" sz="4100" dirty="0"/>
              <a:t> in the Apache HTTP Server 2.2.14 and earlier, OpenSSL before 0.9.8l, </a:t>
            </a:r>
            <a:r>
              <a:rPr lang="en-IN" sz="4100" dirty="0" err="1"/>
              <a:t>GnuTLS</a:t>
            </a:r>
            <a:r>
              <a:rPr lang="en-IN" sz="4100" dirty="0"/>
              <a:t> 2.8.5 and earlier, Mozilla Network Security Services (NSS) 3.12.4 and earlier, multiple Cisco products, and other products, does not properly associate renegotiation handshakes with an existing connection, which allows man-in-the-middle attackers to insert data into HTTPS sessions, and possibly other types of sessions protected by TLS or SSL, by sending an unauthenticated request that is processed retroactively by a server in a post-renegotiation context, related to a "plaintext injection" attack, aka the "Project Mogul" issue.</a:t>
            </a:r>
          </a:p>
          <a:p>
            <a:endParaRPr lang="en-IN" sz="3200" dirty="0"/>
          </a:p>
        </p:txBody>
      </p:sp>
    </p:spTree>
    <p:extLst>
      <p:ext uri="{BB962C8B-B14F-4D97-AF65-F5344CB8AC3E}">
        <p14:creationId xmlns:p14="http://schemas.microsoft.com/office/powerpoint/2010/main" val="249550268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3BFD98-7EBB-441C-BB6E-1F62573241E9}"/>
              </a:ext>
            </a:extLst>
          </p:cNvPr>
          <p:cNvSpPr>
            <a:spLocks noGrp="1"/>
          </p:cNvSpPr>
          <p:nvPr>
            <p:ph type="title"/>
          </p:nvPr>
        </p:nvSpPr>
        <p:spPr/>
        <p:txBody>
          <a:bodyPr/>
          <a:lstStyle/>
          <a:p>
            <a:r>
              <a:rPr lang="en-IN" b="1" dirty="0"/>
              <a:t>Server Other Vulnerability:</a:t>
            </a:r>
            <a:endParaRPr lang="en-IN" dirty="0"/>
          </a:p>
        </p:txBody>
      </p:sp>
      <p:sp>
        <p:nvSpPr>
          <p:cNvPr id="3" name="Content Placeholder 2">
            <a:extLst>
              <a:ext uri="{FF2B5EF4-FFF2-40B4-BE49-F238E27FC236}">
                <a16:creationId xmlns:a16="http://schemas.microsoft.com/office/drawing/2014/main" id="{02A41F62-9060-473C-B40B-A336935C2210}"/>
              </a:ext>
            </a:extLst>
          </p:cNvPr>
          <p:cNvSpPr>
            <a:spLocks noGrp="1"/>
          </p:cNvSpPr>
          <p:nvPr>
            <p:ph idx="1"/>
          </p:nvPr>
        </p:nvSpPr>
        <p:spPr/>
        <p:txBody>
          <a:bodyPr/>
          <a:lstStyle/>
          <a:p>
            <a:pPr marL="0" indent="0">
              <a:buNone/>
            </a:pPr>
            <a:r>
              <a:rPr lang="en-IN" sz="3200" dirty="0"/>
              <a:t>The </a:t>
            </a:r>
            <a:r>
              <a:rPr lang="en-IN" sz="3200" dirty="0" err="1"/>
              <a:t>mod_proxy_ftp</a:t>
            </a:r>
            <a:r>
              <a:rPr lang="en-IN" sz="3200" dirty="0"/>
              <a:t> module in the Apache HTTP Server allows remote attackers to bypass intended access restrictions and send arbitrary commands to an FTP server via vectors related to the embedding of these commands in the Authorization HTTP header, as demonstrated by a certain module in </a:t>
            </a:r>
            <a:r>
              <a:rPr lang="en-IN" sz="3200" dirty="0" err="1"/>
              <a:t>VulnDisco</a:t>
            </a:r>
            <a:r>
              <a:rPr lang="en-IN" sz="3200" dirty="0"/>
              <a:t> Pack Professional 8.11.</a:t>
            </a:r>
          </a:p>
          <a:p>
            <a:endParaRPr lang="en-IN" dirty="0"/>
          </a:p>
        </p:txBody>
      </p:sp>
    </p:spTree>
    <p:extLst>
      <p:ext uri="{BB962C8B-B14F-4D97-AF65-F5344CB8AC3E}">
        <p14:creationId xmlns:p14="http://schemas.microsoft.com/office/powerpoint/2010/main" val="219541902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48D815-D153-4785-AC90-92F033E0304F}"/>
              </a:ext>
            </a:extLst>
          </p:cNvPr>
          <p:cNvSpPr>
            <a:spLocks noGrp="1"/>
          </p:cNvSpPr>
          <p:nvPr>
            <p:ph type="title"/>
          </p:nvPr>
        </p:nvSpPr>
        <p:spPr/>
        <p:txBody>
          <a:bodyPr/>
          <a:lstStyle/>
          <a:p>
            <a:r>
              <a:rPr lang="en-IN" b="1" dirty="0"/>
              <a:t>Server Insufficient Information Vulnerability</a:t>
            </a:r>
            <a:endParaRPr lang="en-IN" dirty="0"/>
          </a:p>
        </p:txBody>
      </p:sp>
      <p:sp>
        <p:nvSpPr>
          <p:cNvPr id="3" name="Content Placeholder 2">
            <a:extLst>
              <a:ext uri="{FF2B5EF4-FFF2-40B4-BE49-F238E27FC236}">
                <a16:creationId xmlns:a16="http://schemas.microsoft.com/office/drawing/2014/main" id="{EF75A84A-F624-44C1-82ED-480FADA725E3}"/>
              </a:ext>
            </a:extLst>
          </p:cNvPr>
          <p:cNvSpPr>
            <a:spLocks noGrp="1"/>
          </p:cNvSpPr>
          <p:nvPr>
            <p:ph idx="1"/>
          </p:nvPr>
        </p:nvSpPr>
        <p:spPr/>
        <p:txBody>
          <a:bodyPr>
            <a:normAutofit fontScale="92500" lnSpcReduction="10000"/>
          </a:bodyPr>
          <a:lstStyle/>
          <a:p>
            <a:pPr marL="0" indent="0">
              <a:buNone/>
            </a:pPr>
            <a:r>
              <a:rPr lang="en-IN" sz="3200" dirty="0"/>
              <a:t>modules/arch/win32/</a:t>
            </a:r>
            <a:r>
              <a:rPr lang="en-IN" sz="3200" dirty="0" err="1"/>
              <a:t>mod_isapi.c</a:t>
            </a:r>
            <a:r>
              <a:rPr lang="en-IN" sz="3200" dirty="0"/>
              <a:t> in </a:t>
            </a:r>
            <a:r>
              <a:rPr lang="en-IN" sz="3200" dirty="0" err="1"/>
              <a:t>mod_isapi</a:t>
            </a:r>
            <a:r>
              <a:rPr lang="en-IN" sz="3200" dirty="0"/>
              <a:t> in the Apache HTTP Server 2.0.37 through 2.0.63, 2.2.0 through 2.2.14, and 2.3.x before 2.3.7, when running on Windows, does not ensure that request processing is complete before calling </a:t>
            </a:r>
            <a:r>
              <a:rPr lang="en-IN" sz="3200" dirty="0" err="1"/>
              <a:t>isapi_unload</a:t>
            </a:r>
            <a:r>
              <a:rPr lang="en-IN" sz="3200" dirty="0"/>
              <a:t> for an ISAPI .</a:t>
            </a:r>
            <a:r>
              <a:rPr lang="en-IN" sz="3200" dirty="0" err="1"/>
              <a:t>dll</a:t>
            </a:r>
            <a:r>
              <a:rPr lang="en-IN" sz="3200" dirty="0"/>
              <a:t> module, which allows remote attackers to execute arbitrary code via unspecified vectors related to a crafted request, a reset packet, and "orphaned </a:t>
            </a:r>
            <a:r>
              <a:rPr lang="en-IN" sz="3200" dirty="0" err="1"/>
              <a:t>callback</a:t>
            </a:r>
            <a:r>
              <a:rPr lang="en-IN" sz="3200" dirty="0"/>
              <a:t> pointers."</a:t>
            </a:r>
          </a:p>
          <a:p>
            <a:endParaRPr lang="en-IN" dirty="0"/>
          </a:p>
        </p:txBody>
      </p:sp>
    </p:spTree>
    <p:extLst>
      <p:ext uri="{BB962C8B-B14F-4D97-AF65-F5344CB8AC3E}">
        <p14:creationId xmlns:p14="http://schemas.microsoft.com/office/powerpoint/2010/main" val="163437983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767FD4-B1CA-4CC1-B6C2-262BD49A8EFF}"/>
              </a:ext>
            </a:extLst>
          </p:cNvPr>
          <p:cNvSpPr>
            <a:spLocks noGrp="1"/>
          </p:cNvSpPr>
          <p:nvPr>
            <p:ph type="title"/>
          </p:nvPr>
        </p:nvSpPr>
        <p:spPr/>
        <p:txBody>
          <a:bodyPr/>
          <a:lstStyle/>
          <a:p>
            <a:r>
              <a:rPr lang="en-IN" b="1" dirty="0"/>
              <a:t>Server Exposure of Sensitive Information to an Unauthorized Actor Vulnerability</a:t>
            </a:r>
            <a:endParaRPr lang="en-IN" dirty="0"/>
          </a:p>
        </p:txBody>
      </p:sp>
      <p:sp>
        <p:nvSpPr>
          <p:cNvPr id="3" name="Content Placeholder 2">
            <a:extLst>
              <a:ext uri="{FF2B5EF4-FFF2-40B4-BE49-F238E27FC236}">
                <a16:creationId xmlns:a16="http://schemas.microsoft.com/office/drawing/2014/main" id="{7F55FE2E-9F9C-494A-93B7-5DF30A26432E}"/>
              </a:ext>
            </a:extLst>
          </p:cNvPr>
          <p:cNvSpPr>
            <a:spLocks noGrp="1"/>
          </p:cNvSpPr>
          <p:nvPr>
            <p:ph idx="1"/>
          </p:nvPr>
        </p:nvSpPr>
        <p:spPr/>
        <p:txBody>
          <a:bodyPr>
            <a:noAutofit/>
          </a:bodyPr>
          <a:lstStyle/>
          <a:p>
            <a:pPr marL="0" indent="0">
              <a:buNone/>
            </a:pPr>
            <a:r>
              <a:rPr lang="en-IN" sz="3200" dirty="0"/>
              <a:t>The </a:t>
            </a:r>
            <a:r>
              <a:rPr lang="en-IN" sz="3200" dirty="0" err="1"/>
              <a:t>ap_read_request</a:t>
            </a:r>
            <a:r>
              <a:rPr lang="en-IN" sz="3200" dirty="0"/>
              <a:t> function in server/</a:t>
            </a:r>
            <a:r>
              <a:rPr lang="en-IN" sz="3200" dirty="0" err="1"/>
              <a:t>protocol.c</a:t>
            </a:r>
            <a:r>
              <a:rPr lang="en-IN" sz="3200" dirty="0"/>
              <a:t> in the Apache HTTP Server 2.2.x before 2.2.15, when a multithreaded MPM is used, does not properly handle headers in </a:t>
            </a:r>
            <a:r>
              <a:rPr lang="en-IN" sz="3200" dirty="0" err="1"/>
              <a:t>subrequests</a:t>
            </a:r>
            <a:r>
              <a:rPr lang="en-IN" sz="3200" dirty="0"/>
              <a:t> in certain circumstances involving a parent request that has a body, which might allow remote attackers to obtain sensitive information via a crafted request that triggers access to memory locations associated with an earlier request</a:t>
            </a:r>
          </a:p>
        </p:txBody>
      </p:sp>
    </p:spTree>
    <p:extLst>
      <p:ext uri="{BB962C8B-B14F-4D97-AF65-F5344CB8AC3E}">
        <p14:creationId xmlns:p14="http://schemas.microsoft.com/office/powerpoint/2010/main" val="217291438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9FF8FC-DE87-46BC-B7D7-27CABE5ECEB2}"/>
              </a:ext>
            </a:extLst>
          </p:cNvPr>
          <p:cNvSpPr>
            <a:spLocks noGrp="1"/>
          </p:cNvSpPr>
          <p:nvPr>
            <p:ph type="title"/>
          </p:nvPr>
        </p:nvSpPr>
        <p:spPr/>
        <p:txBody>
          <a:bodyPr>
            <a:normAutofit fontScale="90000"/>
          </a:bodyPr>
          <a:lstStyle/>
          <a:p>
            <a:r>
              <a:rPr lang="en-IN" b="1" dirty="0"/>
              <a:t>Server Improper Restriction of Operations within the Bounds of a Memory Buffer Vulnerability</a:t>
            </a:r>
            <a:endParaRPr lang="en-IN" dirty="0"/>
          </a:p>
        </p:txBody>
      </p:sp>
      <p:sp>
        <p:nvSpPr>
          <p:cNvPr id="3" name="Content Placeholder 2">
            <a:extLst>
              <a:ext uri="{FF2B5EF4-FFF2-40B4-BE49-F238E27FC236}">
                <a16:creationId xmlns:a16="http://schemas.microsoft.com/office/drawing/2014/main" id="{2DA9877E-27D8-408D-9679-304D17076890}"/>
              </a:ext>
            </a:extLst>
          </p:cNvPr>
          <p:cNvSpPr>
            <a:spLocks noGrp="1"/>
          </p:cNvSpPr>
          <p:nvPr>
            <p:ph idx="1"/>
          </p:nvPr>
        </p:nvSpPr>
        <p:spPr/>
        <p:txBody>
          <a:bodyPr>
            <a:normAutofit/>
          </a:bodyPr>
          <a:lstStyle/>
          <a:p>
            <a:pPr marL="0" indent="0">
              <a:buNone/>
            </a:pPr>
            <a:r>
              <a:rPr lang="en-IN" sz="3200" dirty="0"/>
              <a:t>In Apache httpd 2.2.x before 2.2.33 and 2.4.x before 2.4.26, </a:t>
            </a:r>
            <a:r>
              <a:rPr lang="en-IN" sz="3200" dirty="0" err="1"/>
              <a:t>mod_mime</a:t>
            </a:r>
            <a:r>
              <a:rPr lang="en-IN" sz="3200" dirty="0"/>
              <a:t> can read one byte past the end of a buffer when sending a malicious Content-Type response header.</a:t>
            </a:r>
          </a:p>
          <a:p>
            <a:pPr marL="0" indent="0">
              <a:buNone/>
            </a:pPr>
            <a:endParaRPr lang="en-IN" sz="3200" dirty="0"/>
          </a:p>
        </p:txBody>
      </p:sp>
    </p:spTree>
    <p:extLst>
      <p:ext uri="{BB962C8B-B14F-4D97-AF65-F5344CB8AC3E}">
        <p14:creationId xmlns:p14="http://schemas.microsoft.com/office/powerpoint/2010/main" val="357284692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1F6FFE-303A-4671-8B5F-D9FC9169CBB6}"/>
              </a:ext>
            </a:extLst>
          </p:cNvPr>
          <p:cNvSpPr>
            <a:spLocks noGrp="1"/>
          </p:cNvSpPr>
          <p:nvPr>
            <p:ph type="title"/>
          </p:nvPr>
        </p:nvSpPr>
        <p:spPr/>
        <p:txBody>
          <a:bodyPr/>
          <a:lstStyle/>
          <a:p>
            <a:r>
              <a:rPr lang="en-IN" b="1" dirty="0"/>
              <a:t>Server Use After Free Vulnerability:</a:t>
            </a:r>
            <a:endParaRPr lang="en-IN" dirty="0"/>
          </a:p>
        </p:txBody>
      </p:sp>
      <p:sp>
        <p:nvSpPr>
          <p:cNvPr id="3" name="Content Placeholder 2">
            <a:extLst>
              <a:ext uri="{FF2B5EF4-FFF2-40B4-BE49-F238E27FC236}">
                <a16:creationId xmlns:a16="http://schemas.microsoft.com/office/drawing/2014/main" id="{6CB37AB0-D0CE-43EE-BE59-8ADB57B8B4FC}"/>
              </a:ext>
            </a:extLst>
          </p:cNvPr>
          <p:cNvSpPr>
            <a:spLocks noGrp="1"/>
          </p:cNvSpPr>
          <p:nvPr>
            <p:ph idx="1"/>
          </p:nvPr>
        </p:nvSpPr>
        <p:spPr/>
        <p:txBody>
          <a:bodyPr>
            <a:noAutofit/>
          </a:bodyPr>
          <a:lstStyle/>
          <a:p>
            <a:pPr marL="0" indent="0">
              <a:buNone/>
            </a:pPr>
            <a:r>
              <a:rPr lang="en-IN" sz="2400" dirty="0"/>
              <a:t>Apache httpd allows remote attackers to read secret data from process memory if the Limit directive can be set in a user's .</a:t>
            </a:r>
            <a:r>
              <a:rPr lang="en-IN" sz="2400" dirty="0" err="1"/>
              <a:t>htaccess</a:t>
            </a:r>
            <a:r>
              <a:rPr lang="en-IN" sz="2400" dirty="0"/>
              <a:t> file, or if </a:t>
            </a:r>
            <a:r>
              <a:rPr lang="en-IN" sz="2400" dirty="0" err="1"/>
              <a:t>httpd.conf</a:t>
            </a:r>
            <a:r>
              <a:rPr lang="en-IN" sz="2400" dirty="0"/>
              <a:t> has certain misconfigurations, aka </a:t>
            </a:r>
            <a:r>
              <a:rPr lang="en-IN" sz="2400" dirty="0" err="1"/>
              <a:t>Optionsbleed</a:t>
            </a:r>
            <a:r>
              <a:rPr lang="en-IN" sz="2400" dirty="0"/>
              <a:t>. This affects the Apache HTTP Server through 2.2.34 and 2.4.x through 2.4.27. The attacker sends an unauthenticated OPTIONS HTTP request when attempting to read secret data. This is a use-after-free issue and thus secret data is not always sent, and the specific data depends on many factors including configuration. Exploitation with .</a:t>
            </a:r>
            <a:r>
              <a:rPr lang="en-IN" sz="2400" dirty="0" err="1"/>
              <a:t>htaccess</a:t>
            </a:r>
            <a:r>
              <a:rPr lang="en-IN" sz="2400" dirty="0"/>
              <a:t> can be blocked with a patch to the </a:t>
            </a:r>
            <a:r>
              <a:rPr lang="en-IN" sz="2400" dirty="0" err="1"/>
              <a:t>ap_limit_section</a:t>
            </a:r>
            <a:r>
              <a:rPr lang="en-IN" sz="2400" dirty="0"/>
              <a:t> function in server/</a:t>
            </a:r>
            <a:r>
              <a:rPr lang="en-IN" sz="2400" dirty="0" err="1"/>
              <a:t>core.c</a:t>
            </a:r>
            <a:r>
              <a:rPr lang="en-IN" sz="2400" dirty="0"/>
              <a:t>.</a:t>
            </a:r>
          </a:p>
          <a:p>
            <a:pPr marL="0" indent="0">
              <a:buNone/>
            </a:pPr>
            <a:endParaRPr lang="en-IN" sz="2400" dirty="0"/>
          </a:p>
        </p:txBody>
      </p:sp>
    </p:spTree>
    <p:extLst>
      <p:ext uri="{BB962C8B-B14F-4D97-AF65-F5344CB8AC3E}">
        <p14:creationId xmlns:p14="http://schemas.microsoft.com/office/powerpoint/2010/main" val="70962323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F2D3A3-D4B8-4047-928B-3EA517CD6839}"/>
              </a:ext>
            </a:extLst>
          </p:cNvPr>
          <p:cNvSpPr>
            <a:spLocks noGrp="1"/>
          </p:cNvSpPr>
          <p:nvPr>
            <p:ph type="title"/>
          </p:nvPr>
        </p:nvSpPr>
        <p:spPr/>
        <p:txBody>
          <a:bodyPr/>
          <a:lstStyle/>
          <a:p>
            <a:r>
              <a:rPr lang="en-IN" b="1" dirty="0"/>
              <a:t>Server Improper Neutralization of CRLF Sequences ('CRLF Injection') Vulnerability</a:t>
            </a:r>
            <a:endParaRPr lang="en-IN" dirty="0"/>
          </a:p>
        </p:txBody>
      </p:sp>
      <p:sp>
        <p:nvSpPr>
          <p:cNvPr id="3" name="Content Placeholder 2">
            <a:extLst>
              <a:ext uri="{FF2B5EF4-FFF2-40B4-BE49-F238E27FC236}">
                <a16:creationId xmlns:a16="http://schemas.microsoft.com/office/drawing/2014/main" id="{2883EB6C-E8DB-4E4F-80FD-29C334C5C040}"/>
              </a:ext>
            </a:extLst>
          </p:cNvPr>
          <p:cNvSpPr>
            <a:spLocks noGrp="1"/>
          </p:cNvSpPr>
          <p:nvPr>
            <p:ph idx="1"/>
          </p:nvPr>
        </p:nvSpPr>
        <p:spPr/>
        <p:txBody>
          <a:bodyPr/>
          <a:lstStyle/>
          <a:p>
            <a:pPr marL="0" indent="0">
              <a:buNone/>
            </a:pPr>
            <a:r>
              <a:rPr lang="en-IN" sz="3200" dirty="0"/>
              <a:t>Possible CRLF injection allowing HTTP response splitting attacks for sites which use </a:t>
            </a:r>
            <a:r>
              <a:rPr lang="en-IN" sz="3200" dirty="0" err="1"/>
              <a:t>mod_userdir</a:t>
            </a:r>
            <a:r>
              <a:rPr lang="en-IN" sz="3200" dirty="0"/>
              <a:t>. This issue was mitigated by changes made in 2.4.25 and 2.2.32 which prohibit CR or LF injection into the "Location" or other outbound header key or value. Fixed in Apache HTTP Server 2.4.25 (Affected 2.4.1-2.4.23). Fixed in Apache HTTP Server 2.2.32 (Affected 2.2.0-2.2.31).</a:t>
            </a:r>
          </a:p>
          <a:p>
            <a:endParaRPr lang="en-IN" dirty="0"/>
          </a:p>
        </p:txBody>
      </p:sp>
    </p:spTree>
    <p:extLst>
      <p:ext uri="{BB962C8B-B14F-4D97-AF65-F5344CB8AC3E}">
        <p14:creationId xmlns:p14="http://schemas.microsoft.com/office/powerpoint/2010/main" val="248197766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2A6D9-57D2-4B5C-97B3-FE24B45429C6}"/>
              </a:ext>
            </a:extLst>
          </p:cNvPr>
          <p:cNvSpPr>
            <a:spLocks noGrp="1"/>
          </p:cNvSpPr>
          <p:nvPr>
            <p:ph type="title"/>
          </p:nvPr>
        </p:nvSpPr>
        <p:spPr/>
        <p:txBody>
          <a:bodyPr>
            <a:normAutofit fontScale="90000"/>
          </a:bodyPr>
          <a:lstStyle/>
          <a:p>
            <a:r>
              <a:rPr lang="en-IN" b="1" dirty="0"/>
              <a:t>Server Improper Restriction of Operations within the Bounds of a Memory Buffer Vulnerability</a:t>
            </a:r>
            <a:endParaRPr lang="en-IN" dirty="0"/>
          </a:p>
        </p:txBody>
      </p:sp>
      <p:sp>
        <p:nvSpPr>
          <p:cNvPr id="3" name="Content Placeholder 2">
            <a:extLst>
              <a:ext uri="{FF2B5EF4-FFF2-40B4-BE49-F238E27FC236}">
                <a16:creationId xmlns:a16="http://schemas.microsoft.com/office/drawing/2014/main" id="{EBF1E468-61A6-49EC-8B6A-B51DA5C41E62}"/>
              </a:ext>
            </a:extLst>
          </p:cNvPr>
          <p:cNvSpPr>
            <a:spLocks noGrp="1"/>
          </p:cNvSpPr>
          <p:nvPr>
            <p:ph idx="1"/>
          </p:nvPr>
        </p:nvSpPr>
        <p:spPr/>
        <p:txBody>
          <a:bodyPr/>
          <a:lstStyle/>
          <a:p>
            <a:pPr marL="0" indent="0">
              <a:buNone/>
            </a:pPr>
            <a:r>
              <a:rPr lang="en-IN" sz="3200" dirty="0"/>
              <a:t>A specially crafted request could have crashed the Apache HTTP Server prior to version 2.4.30, due to an out of bound access after a size limit is reached by reading the HTTP header. This vulnerability is considered very hard if not impossible to trigger in non-debug mode (both log and build level), so it is classified as low risk for common server usage.</a:t>
            </a:r>
          </a:p>
          <a:p>
            <a:endParaRPr lang="en-IN" dirty="0"/>
          </a:p>
        </p:txBody>
      </p:sp>
    </p:spTree>
    <p:extLst>
      <p:ext uri="{BB962C8B-B14F-4D97-AF65-F5344CB8AC3E}">
        <p14:creationId xmlns:p14="http://schemas.microsoft.com/office/powerpoint/2010/main" val="100358178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7A5DFB-0209-4B90-9398-0CB50E10D550}"/>
              </a:ext>
            </a:extLst>
          </p:cNvPr>
          <p:cNvSpPr>
            <a:spLocks noGrp="1"/>
          </p:cNvSpPr>
          <p:nvPr>
            <p:ph type="title"/>
          </p:nvPr>
        </p:nvSpPr>
        <p:spPr/>
        <p:txBody>
          <a:bodyPr/>
          <a:lstStyle/>
          <a:p>
            <a:r>
              <a:rPr lang="en-IN" b="1" dirty="0"/>
              <a:t>Server NULL Pointer Dereference Vulnerability</a:t>
            </a:r>
            <a:endParaRPr lang="en-IN" dirty="0"/>
          </a:p>
        </p:txBody>
      </p:sp>
      <p:sp>
        <p:nvSpPr>
          <p:cNvPr id="3" name="Content Placeholder 2">
            <a:extLst>
              <a:ext uri="{FF2B5EF4-FFF2-40B4-BE49-F238E27FC236}">
                <a16:creationId xmlns:a16="http://schemas.microsoft.com/office/drawing/2014/main" id="{4B56B93F-5E5D-44A7-97DD-F1DDAF80727F}"/>
              </a:ext>
            </a:extLst>
          </p:cNvPr>
          <p:cNvSpPr>
            <a:spLocks noGrp="1"/>
          </p:cNvSpPr>
          <p:nvPr>
            <p:ph idx="1"/>
          </p:nvPr>
        </p:nvSpPr>
        <p:spPr/>
        <p:txBody>
          <a:bodyPr>
            <a:noAutofit/>
          </a:bodyPr>
          <a:lstStyle/>
          <a:p>
            <a:pPr marL="0" indent="0">
              <a:buNone/>
            </a:pPr>
            <a:r>
              <a:rPr lang="en-IN" sz="3200" dirty="0"/>
              <a:t>When an HTTP/2 stream was destroyed after being handled, the Apache HTTP Server prior to version 2.4.30 could have written a NULL pointer potentially to an already freed memory. The memory pools maintained by the server make this vulnerability hard to trigger in usual configurations, the reporter and the team could not reproduce it outside debug builds, so it is classified as low risk.</a:t>
            </a:r>
          </a:p>
          <a:p>
            <a:pPr marL="0" indent="0">
              <a:buNone/>
            </a:pPr>
            <a:endParaRPr lang="en-IN" sz="3200" dirty="0"/>
          </a:p>
        </p:txBody>
      </p:sp>
    </p:spTree>
    <p:extLst>
      <p:ext uri="{BB962C8B-B14F-4D97-AF65-F5344CB8AC3E}">
        <p14:creationId xmlns:p14="http://schemas.microsoft.com/office/powerpoint/2010/main" val="20012968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668329-51AF-4604-813E-FCEDF54F1A32}"/>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D920BA47-D988-460A-B5C5-E246FA44FFF3}"/>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6AD641EC-6EE4-4D2B-89E6-B7E61DF37383}"/>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67077488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0293B-77BD-4688-A453-81084F5E8A90}"/>
              </a:ext>
            </a:extLst>
          </p:cNvPr>
          <p:cNvSpPr>
            <a:spLocks noGrp="1"/>
          </p:cNvSpPr>
          <p:nvPr>
            <p:ph type="title"/>
          </p:nvPr>
        </p:nvSpPr>
        <p:spPr/>
        <p:txBody>
          <a:bodyPr/>
          <a:lstStyle/>
          <a:p>
            <a:r>
              <a:rPr lang="en-IN" b="1" dirty="0"/>
              <a:t>Server Out-of-bounds Read Vulnerability</a:t>
            </a:r>
            <a:endParaRPr lang="en-IN" dirty="0"/>
          </a:p>
        </p:txBody>
      </p:sp>
      <p:sp>
        <p:nvSpPr>
          <p:cNvPr id="3" name="Content Placeholder 2">
            <a:extLst>
              <a:ext uri="{FF2B5EF4-FFF2-40B4-BE49-F238E27FC236}">
                <a16:creationId xmlns:a16="http://schemas.microsoft.com/office/drawing/2014/main" id="{3B511442-FAD0-4821-BF6D-2664864AD59A}"/>
              </a:ext>
            </a:extLst>
          </p:cNvPr>
          <p:cNvSpPr>
            <a:spLocks noGrp="1"/>
          </p:cNvSpPr>
          <p:nvPr>
            <p:ph idx="1"/>
          </p:nvPr>
        </p:nvSpPr>
        <p:spPr/>
        <p:txBody>
          <a:bodyPr>
            <a:noAutofit/>
          </a:bodyPr>
          <a:lstStyle/>
          <a:p>
            <a:pPr marL="0" indent="0">
              <a:buNone/>
            </a:pPr>
            <a:r>
              <a:rPr lang="en-IN" sz="3200" dirty="0"/>
              <a:t>A specially crafted HTTP request header could have crashed the Apache HTTP Server prior to version 2.4.30 due to an out of bound read while preparing data to be cached in shared memory. It could be used as a Denial of Service attack against users of </a:t>
            </a:r>
            <a:r>
              <a:rPr lang="en-IN" sz="3200" dirty="0" err="1"/>
              <a:t>mod_cache_socache</a:t>
            </a:r>
            <a:r>
              <a:rPr lang="en-IN" sz="3200" dirty="0"/>
              <a:t>. The vulnerability is considered as low risk since </a:t>
            </a:r>
            <a:r>
              <a:rPr lang="en-IN" sz="3200" dirty="0" err="1"/>
              <a:t>mod_cache_socache</a:t>
            </a:r>
            <a:r>
              <a:rPr lang="en-IN" sz="3200" dirty="0"/>
              <a:t> is not widely used, </a:t>
            </a:r>
            <a:r>
              <a:rPr lang="en-IN" sz="3200" dirty="0" err="1"/>
              <a:t>mod_cache_disk</a:t>
            </a:r>
            <a:r>
              <a:rPr lang="en-IN" sz="3200" dirty="0"/>
              <a:t> is not concerned by this vulnerability</a:t>
            </a:r>
          </a:p>
        </p:txBody>
      </p:sp>
    </p:spTree>
    <p:extLst>
      <p:ext uri="{BB962C8B-B14F-4D97-AF65-F5344CB8AC3E}">
        <p14:creationId xmlns:p14="http://schemas.microsoft.com/office/powerpoint/2010/main" val="24700280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FA8D4-FFBC-47ED-9FE2-9286F109305E}"/>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FE7088C0-D790-4B31-9AC7-A4BBCEAD2585}"/>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80F1E2C9-7D79-4517-8DA7-FFEF006E3E81}"/>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8873539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CF96F-59D3-46D3-814E-123787B034DF}"/>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D21F3BE3-7AD3-469A-BB49-555ABDD197DD}"/>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A88C22E0-2C3E-4017-9400-E338A74924AD}"/>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9930589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1C5B83-E4C7-4889-9B88-46925FA52CAD}"/>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6E672124-2FCD-42FB-A76E-21085006D526}"/>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5576036A-EE72-4CE5-8DD3-714C5BD57FA5}"/>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6322809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762D78-4BE5-4112-8D81-5C68AC896AB0}"/>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90A0B478-06E1-4D46-8F87-4B3322FE4F48}"/>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8FCC744D-ACD0-4A31-858F-D1C3B4C3FE9E}"/>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74088409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04C7E"/>
      </a:dk2>
      <a:lt2>
        <a:srgbClr val="EBEBEB"/>
      </a:lt2>
      <a:accent1>
        <a:srgbClr val="94CE67"/>
      </a:accent1>
      <a:accent2>
        <a:srgbClr val="49D1CD"/>
      </a:accent2>
      <a:accent3>
        <a:srgbClr val="61A5D6"/>
      </a:accent3>
      <a:accent4>
        <a:srgbClr val="9D8CD3"/>
      </a:accent4>
      <a:accent5>
        <a:srgbClr val="E45C8A"/>
      </a:accent5>
      <a:accent6>
        <a:srgbClr val="F98C61"/>
      </a:accent6>
      <a:hlink>
        <a:srgbClr val="AAF172"/>
      </a:hlink>
      <a:folHlink>
        <a:srgbClr val="E7F19A"/>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E44E6A2F-09CD-4BE0-B42D-107FF03CEED6}"/>
    </a:ext>
  </a:extLst>
</a:theme>
</file>

<file path=docProps/app.xml><?xml version="1.0" encoding="utf-8"?>
<Properties xmlns="http://schemas.openxmlformats.org/officeDocument/2006/extended-properties" xmlns:vt="http://schemas.openxmlformats.org/officeDocument/2006/docPropsVTypes">
  <Template>TM03457452[[fn=Celestial]]</Template>
  <TotalTime>94</TotalTime>
  <Words>1623</Words>
  <Application>Microsoft Office PowerPoint</Application>
  <PresentationFormat>Widescreen</PresentationFormat>
  <Paragraphs>58</Paragraphs>
  <Slides>50</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50</vt:i4>
      </vt:variant>
    </vt:vector>
  </HeadingPairs>
  <TitlesOfParts>
    <vt:vector size="54" baseType="lpstr">
      <vt:lpstr>Arial</vt:lpstr>
      <vt:lpstr>Calibri</vt:lpstr>
      <vt:lpstr>Calibri Light</vt:lpstr>
      <vt:lpstr>Celestial</vt:lpstr>
      <vt:lpstr> report of task 2 cybersecurity internship   </vt:lpstr>
      <vt:lpstr>Vulnerability shown in netsparker software:   Screenshots of the vulnerability details in the following slides: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MY report</vt:lpstr>
      <vt:lpstr>Vulnerability name: out of date version (apache sever)</vt:lpstr>
      <vt:lpstr>Vulnerability details and impact: </vt:lpstr>
      <vt:lpstr>Input validity vulnerability:</vt:lpstr>
      <vt:lpstr>Race condition vulnerability:</vt:lpstr>
      <vt:lpstr>Server Resource management errors vulnerability:</vt:lpstr>
      <vt:lpstr>Server Permissions, Privileges, and Access Controls Vulnerability:</vt:lpstr>
      <vt:lpstr>Apache HTTP Server Improper Neutralization of Input During Web Page Generation ('Cross-site Scripting') Vulnerability:</vt:lpstr>
      <vt:lpstr>Server Configuration Vulnerability:</vt:lpstr>
      <vt:lpstr>Apache HTTP Server Numeric Errors Vulnerability:</vt:lpstr>
      <vt:lpstr>Server Cross-Site Request Forgery (CSRF) Vulnerability</vt:lpstr>
      <vt:lpstr>Server Improper Control of Generation of Code ('Code Injection') Vulnerability:</vt:lpstr>
      <vt:lpstr>Server Exposure of Sensitive Information to an Unauthorized Actor Vulnerability:</vt:lpstr>
      <vt:lpstr>Server Cryptographic Issues Vulnerability:</vt:lpstr>
      <vt:lpstr>Server Other Vulnerability:</vt:lpstr>
      <vt:lpstr>Server Insufficient Information Vulnerability</vt:lpstr>
      <vt:lpstr>Server Exposure of Sensitive Information to an Unauthorized Actor Vulnerability</vt:lpstr>
      <vt:lpstr>Server Improper Restriction of Operations within the Bounds of a Memory Buffer Vulnerability</vt:lpstr>
      <vt:lpstr>Server Use After Free Vulnerability:</vt:lpstr>
      <vt:lpstr>Server Improper Neutralization of CRLF Sequences ('CRLF Injection') Vulnerability</vt:lpstr>
      <vt:lpstr>Server Improper Restriction of Operations within the Bounds of a Memory Buffer Vulnerability</vt:lpstr>
      <vt:lpstr>Server NULL Pointer Dereference Vulnerability</vt:lpstr>
      <vt:lpstr>Server Out-of-bounds Read Vulnerability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Poc of task 2 cybersecurity internship  </dc:title>
  <dc:creator>Avirup Pal</dc:creator>
  <cp:lastModifiedBy>Avirup Pal</cp:lastModifiedBy>
  <cp:revision>4</cp:revision>
  <dcterms:created xsi:type="dcterms:W3CDTF">2021-09-10T15:19:19Z</dcterms:created>
  <dcterms:modified xsi:type="dcterms:W3CDTF">2021-09-12T11:10:10Z</dcterms:modified>
</cp:coreProperties>
</file>